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Overpass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verpas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verpass-italic.fntdata"/><Relationship Id="rId10" Type="http://schemas.openxmlformats.org/officeDocument/2006/relationships/slide" Target="slides/slide5.xml"/><Relationship Id="rId32" Type="http://schemas.openxmlformats.org/officeDocument/2006/relationships/font" Target="fonts/Overpass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font" Target="fonts/Overpass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6556233c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6556233c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6556233c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6556233c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6556233cf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6556233cf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66f529ca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66f529ca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a9abd676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a9abd676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6c47aa74eebf8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6c47aa74eebf8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6556233cf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6556233cf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556233cf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6556233cf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6556233cf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6556233cf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5fea61cd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5fea61cd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4fa974b2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4fa974b2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from Mosh: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Recommend using hosted service first since it will be easier for developers especially for 2-3 days hachathon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6556233c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6556233c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51d80d6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51d80d6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5286444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5286444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5286444d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5286444d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6556233cf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6556233cf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66f529c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66f529c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15db4cc12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15db4cc12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6556233cf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6556233cf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6556233c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6556233c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6556233c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6556233c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6556233c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6556233c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5fea61cd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5fea61c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6556233cf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6556233cf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6556233c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6556233c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fleek.co/hosting/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fleek.co/space-daemon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estuary.tech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nft.storage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hyperlink" Target="https://docs.textile.io/powergate/" TargetMode="External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11" Type="http://schemas.openxmlformats.org/officeDocument/2006/relationships/image" Target="../media/image4.png"/><Relationship Id="rId10" Type="http://schemas.openxmlformats.org/officeDocument/2006/relationships/image" Target="../media/image36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21.png"/><Relationship Id="rId8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notion.so/protocollabs/Getting-started-with-IPFS-Filecoin-173c73d4d8d64765a42058594bc46bb7" TargetMode="External"/><Relationship Id="rId4" Type="http://schemas.openxmlformats.org/officeDocument/2006/relationships/hyperlink" Target="https://proto.school/" TargetMode="External"/><Relationship Id="rId5" Type="http://schemas.openxmlformats.org/officeDocument/2006/relationships/hyperlink" Target="https://nftschool.dev/" TargetMode="External"/><Relationship Id="rId6" Type="http://schemas.openxmlformats.org/officeDocument/2006/relationships/hyperlink" Target="https://hackathons.filecoin.io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filecoin.io/slack" TargetMode="External"/><Relationship Id="rId4" Type="http://schemas.openxmlformats.org/officeDocument/2006/relationships/hyperlink" Target="https://grants.filecoin.io/" TargetMode="External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11" Type="http://schemas.openxmlformats.org/officeDocument/2006/relationships/image" Target="../media/image4.png"/><Relationship Id="rId10" Type="http://schemas.openxmlformats.org/officeDocument/2006/relationships/image" Target="../media/image36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21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5" y="-39375"/>
            <a:ext cx="9840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18625" y="2627275"/>
            <a:ext cx="4670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IPFS &amp; Filecoin</a:t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65525" y="4467450"/>
            <a:ext cx="51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11283" l="29766" r="29041" t="11167"/>
          <a:stretch/>
        </p:blipFill>
        <p:spPr>
          <a:xfrm>
            <a:off x="8703475" y="4586925"/>
            <a:ext cx="375726" cy="3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00" y="2546566"/>
            <a:ext cx="5247896" cy="23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129700" y="368775"/>
            <a:ext cx="853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500">
                <a:latin typeface="Helvetica Neue"/>
                <a:ea typeface="Helvetica Neue"/>
                <a:cs typeface="Helvetica Neue"/>
                <a:sym typeface="Helvetica Neue"/>
              </a:rPr>
              <a:t>Verifiable Storage on Filecoin</a:t>
            </a:r>
            <a:endParaRPr b="1" i="1"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649275" y="1419125"/>
            <a:ext cx="2245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(or your app) make a deal with a provider to store your data.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Filecoin preps your data by transforming it into a Directed Acyclic Graph (DAG). It uses the same process as IPFS, so the resulting CIDs are compatible.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3219500" y="1419125"/>
            <a:ext cx="249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Providers</a:t>
            </a: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generate an initial Proof of Replication (PoRep). That’s part of the storage deal that they publish to the Filecoin blockchain.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4786375" y="2479725"/>
            <a:ext cx="237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 time, providers have to keep proving that they still have subsets of your data, creating Proofs of SpaceTime (PoST). They are paid incrementally for keeping up the storage deal.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129700" y="152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 CONCEPTS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425900" y="1366100"/>
            <a:ext cx="29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3028875" y="1366100"/>
            <a:ext cx="29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4572000" y="2426700"/>
            <a:ext cx="29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6621525" y="1863750"/>
            <a:ext cx="18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502" y="3429325"/>
            <a:ext cx="691826" cy="58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5952650" y="1366100"/>
            <a:ext cx="29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6172000" y="1419125"/>
            <a:ext cx="249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your data by making retrieval deals with providers.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also check the chain for proof that it’s being stored (and stored correctly) at any time.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/>
        </p:nvSpPr>
        <p:spPr>
          <a:xfrm>
            <a:off x="129700" y="368775"/>
            <a:ext cx="853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500">
                <a:latin typeface="Helvetica Neue"/>
                <a:ea typeface="Helvetica Neue"/>
                <a:cs typeface="Helvetica Neue"/>
                <a:sym typeface="Helvetica Neue"/>
              </a:rPr>
              <a:t>IPFS ❤️ Filecoin</a:t>
            </a:r>
            <a:endParaRPr b="1" i="1"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129700" y="152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 CONCEPTS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5142150" y="2616863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5513775" y="276926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5885400" y="2616863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6257025" y="276926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6611575" y="2999913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6628650" y="261686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7269425" y="299991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5142150" y="299991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4770525" y="2769263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966113" y="2769263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5851238" y="299991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3236250" y="2616863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607875" y="276926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3979500" y="2616863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4351125" y="276926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3236250" y="299991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2864625" y="2769263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3945338" y="299991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4505450" y="3131863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5513775" y="2386588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4770525" y="2386588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6257025" y="3151938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5496700" y="3151938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3979500" y="223382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3607875" y="2386600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375013" y="240667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6257013" y="2386588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3"/>
          <p:cNvCxnSpPr/>
          <p:nvPr/>
        </p:nvCxnSpPr>
        <p:spPr>
          <a:xfrm>
            <a:off x="2059081" y="2915975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3"/>
          <p:cNvSpPr txBox="1"/>
          <p:nvPr/>
        </p:nvSpPr>
        <p:spPr>
          <a:xfrm>
            <a:off x="716375" y="1993675"/>
            <a:ext cx="15144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IPFS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fast, flexible retrieval (gateways, local nodes, browsers, oh my!).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Filecoin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persistence and verifiability.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3278431" y="2738835"/>
            <a:ext cx="142500" cy="143700"/>
          </a:xfrm>
          <a:prstGeom prst="hear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3985012" y="3110997"/>
            <a:ext cx="142500" cy="143700"/>
          </a:xfrm>
          <a:prstGeom prst="hear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/>
          <p:nvPr/>
        </p:nvSpPr>
        <p:spPr>
          <a:xfrm>
            <a:off x="5181587" y="2738835"/>
            <a:ext cx="142500" cy="143700"/>
          </a:xfrm>
          <a:prstGeom prst="hear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5533397" y="3264129"/>
            <a:ext cx="142500" cy="143700"/>
          </a:xfrm>
          <a:prstGeom prst="hear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5895287" y="3111729"/>
            <a:ext cx="142500" cy="143700"/>
          </a:xfrm>
          <a:prstGeom prst="hear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/>
        </p:nvSpPr>
        <p:spPr>
          <a:xfrm>
            <a:off x="318425" y="329825"/>
            <a:ext cx="84612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Filecoin is both a Protocol &amp; Network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builders will take advantage of the ecosystem of libraries, tools, &amp; services to build great apps. Let’s take a peek!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4729850" y="3926550"/>
            <a:ext cx="40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Core Protocol Implementation 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(lotus, forest, venus, etc.)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50" name="Google Shape;250;p24"/>
          <p:cNvCxnSpPr/>
          <p:nvPr/>
        </p:nvCxnSpPr>
        <p:spPr>
          <a:xfrm>
            <a:off x="2729481" y="2209850"/>
            <a:ext cx="19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24"/>
          <p:cNvGrpSpPr/>
          <p:nvPr/>
        </p:nvGrpSpPr>
        <p:grpSpPr>
          <a:xfrm>
            <a:off x="365073" y="1980700"/>
            <a:ext cx="3958500" cy="3958500"/>
            <a:chOff x="329823" y="3153300"/>
            <a:chExt cx="3958500" cy="3958500"/>
          </a:xfrm>
        </p:grpSpPr>
        <p:sp>
          <p:nvSpPr>
            <p:cNvPr id="252" name="Google Shape;252;p24"/>
            <p:cNvSpPr/>
            <p:nvPr/>
          </p:nvSpPr>
          <p:spPr>
            <a:xfrm>
              <a:off x="712175" y="3535650"/>
              <a:ext cx="3193800" cy="3193800"/>
            </a:xfrm>
            <a:prstGeom prst="ellipse">
              <a:avLst/>
            </a:prstGeom>
            <a:solidFill>
              <a:srgbClr val="4285F4">
                <a:alpha val="33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1189175" y="4012650"/>
              <a:ext cx="2239800" cy="2239800"/>
            </a:xfrm>
            <a:prstGeom prst="ellipse">
              <a:avLst/>
            </a:prstGeom>
            <a:solidFill>
              <a:srgbClr val="4285F4">
                <a:alpha val="33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1648625" y="4472100"/>
              <a:ext cx="1320900" cy="1320900"/>
            </a:xfrm>
            <a:prstGeom prst="ellipse">
              <a:avLst/>
            </a:prstGeom>
            <a:solidFill>
              <a:srgbClr val="4285F4">
                <a:alpha val="33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2064875" y="4888350"/>
              <a:ext cx="488400" cy="488400"/>
            </a:xfrm>
            <a:prstGeom prst="ellipse">
              <a:avLst/>
            </a:prstGeom>
            <a:solidFill>
              <a:srgbClr val="4285F4">
                <a:alpha val="33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329823" y="3153300"/>
              <a:ext cx="3958500" cy="3958500"/>
            </a:xfrm>
            <a:prstGeom prst="ellipse">
              <a:avLst/>
            </a:prstGeom>
            <a:solidFill>
              <a:srgbClr val="4285F4">
                <a:alpha val="33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4"/>
          <p:cNvSpPr txBox="1"/>
          <p:nvPr/>
        </p:nvSpPr>
        <p:spPr>
          <a:xfrm>
            <a:off x="4729850" y="2009750"/>
            <a:ext cx="1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Users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295500" y="3952775"/>
            <a:ext cx="4276500" cy="226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4729850" y="2911838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Services </a:t>
            </a:r>
            <a:r>
              <a:rPr lang="en" sz="1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(hosted APIs, etc.)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60" name="Google Shape;260;p24"/>
          <p:cNvCxnSpPr/>
          <p:nvPr/>
        </p:nvCxnSpPr>
        <p:spPr>
          <a:xfrm>
            <a:off x="2729481" y="3168925"/>
            <a:ext cx="19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4"/>
          <p:cNvSpPr txBox="1"/>
          <p:nvPr/>
        </p:nvSpPr>
        <p:spPr>
          <a:xfrm>
            <a:off x="4729850" y="3448363"/>
            <a:ext cx="24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Tools &amp; Libraries</a:t>
            </a:r>
            <a:endParaRPr sz="1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62" name="Google Shape;262;p24"/>
          <p:cNvCxnSpPr/>
          <p:nvPr/>
        </p:nvCxnSpPr>
        <p:spPr>
          <a:xfrm>
            <a:off x="2729481" y="3648463"/>
            <a:ext cx="19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4"/>
          <p:cNvCxnSpPr>
            <a:endCxn id="249" idx="1"/>
          </p:cNvCxnSpPr>
          <p:nvPr/>
        </p:nvCxnSpPr>
        <p:spPr>
          <a:xfrm>
            <a:off x="2348750" y="3830850"/>
            <a:ext cx="2381100" cy="2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4"/>
          <p:cNvCxnSpPr/>
          <p:nvPr/>
        </p:nvCxnSpPr>
        <p:spPr>
          <a:xfrm>
            <a:off x="2729481" y="2689388"/>
            <a:ext cx="19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4"/>
          <p:cNvSpPr/>
          <p:nvPr/>
        </p:nvSpPr>
        <p:spPr>
          <a:xfrm rot="809829">
            <a:off x="4505830" y="2663256"/>
            <a:ext cx="2336541" cy="1402918"/>
          </a:xfrm>
          <a:custGeom>
            <a:rect b="b" l="l" r="r" t="t"/>
            <a:pathLst>
              <a:path extrusionOk="0" h="52108" w="98526">
                <a:moveTo>
                  <a:pt x="63023" y="1815"/>
                </a:moveTo>
                <a:cubicBezTo>
                  <a:pt x="49791" y="-1493"/>
                  <a:pt x="35553" y="4622"/>
                  <a:pt x="22851" y="9591"/>
                </a:cubicBezTo>
                <a:cubicBezTo>
                  <a:pt x="9671" y="14747"/>
                  <a:pt x="-6917" y="37162"/>
                  <a:pt x="3089" y="47171"/>
                </a:cubicBezTo>
                <a:cubicBezTo>
                  <a:pt x="9817" y="53901"/>
                  <a:pt x="21758" y="51706"/>
                  <a:pt x="31274" y="51706"/>
                </a:cubicBezTo>
                <a:cubicBezTo>
                  <a:pt x="46841" y="51706"/>
                  <a:pt x="63913" y="50490"/>
                  <a:pt x="76953" y="41987"/>
                </a:cubicBezTo>
                <a:cubicBezTo>
                  <a:pt x="84450" y="37098"/>
                  <a:pt x="90167" y="29576"/>
                  <a:pt x="94772" y="21901"/>
                </a:cubicBezTo>
                <a:cubicBezTo>
                  <a:pt x="97302" y="17684"/>
                  <a:pt x="100239" y="11057"/>
                  <a:pt x="97039" y="7323"/>
                </a:cubicBezTo>
                <a:cubicBezTo>
                  <a:pt x="89293" y="-1714"/>
                  <a:pt x="73953" y="195"/>
                  <a:pt x="62051" y="195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Google Shape;266;p24"/>
          <p:cNvSpPr txBox="1"/>
          <p:nvPr/>
        </p:nvSpPr>
        <p:spPr>
          <a:xfrm>
            <a:off x="4729850" y="2498400"/>
            <a:ext cx="1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Apps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75" y="76200"/>
            <a:ext cx="669747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43208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 txBox="1"/>
          <p:nvPr/>
        </p:nvSpPr>
        <p:spPr>
          <a:xfrm>
            <a:off x="457950" y="2262889"/>
            <a:ext cx="82281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400"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What can I build with Filecoin?</a:t>
            </a:r>
            <a:endParaRPr b="1" sz="2400">
              <a:highlight>
                <a:srgbClr val="FFFFFF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/>
        </p:nvSpPr>
        <p:spPr>
          <a:xfrm>
            <a:off x="8621225" y="-1181300"/>
            <a:ext cx="3776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Using hosted service</a:t>
            </a: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 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(will make deals for you)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Powergate</a:t>
            </a:r>
            <a:endParaRPr sz="19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Estuary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NFT.storage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Space SDK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Space Daemon</a:t>
            </a:r>
            <a:endParaRPr sz="19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18425" y="329825"/>
            <a:ext cx="846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Web3 all the way down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413525" y="2824488"/>
            <a:ext cx="48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 txBox="1"/>
          <p:nvPr/>
        </p:nvSpPr>
        <p:spPr>
          <a:xfrm>
            <a:off x="716600" y="1995388"/>
            <a:ext cx="112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Chrome w/ IPFS Companion, or Brave Browser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ipfs://Qw134...h6c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086963" y="3986738"/>
            <a:ext cx="1704900" cy="7989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stored on IPFS or Filecoin</a:t>
            </a:r>
            <a:endParaRPr sz="1600"/>
          </a:p>
        </p:txBody>
      </p:sp>
      <p:sp>
        <p:nvSpPr>
          <p:cNvPr id="287" name="Google Shape;287;p27"/>
          <p:cNvSpPr/>
          <p:nvPr/>
        </p:nvSpPr>
        <p:spPr>
          <a:xfrm>
            <a:off x="527638" y="1196500"/>
            <a:ext cx="1704900" cy="798900"/>
          </a:xfrm>
          <a:prstGeom prst="cube">
            <a:avLst>
              <a:gd fmla="val 25000" name="adj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your dweb-enabled browser for a CID</a:t>
            </a:r>
            <a:endParaRPr sz="1600"/>
          </a:p>
        </p:txBody>
      </p:sp>
      <p:sp>
        <p:nvSpPr>
          <p:cNvPr id="288" name="Google Shape;288;p27"/>
          <p:cNvSpPr/>
          <p:nvPr/>
        </p:nvSpPr>
        <p:spPr>
          <a:xfrm>
            <a:off x="2921625" y="3224688"/>
            <a:ext cx="1704900" cy="798900"/>
          </a:xfrm>
          <a:prstGeom prst="cube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helper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2735763" y="2488388"/>
            <a:ext cx="1704900" cy="798900"/>
          </a:xfrm>
          <a:prstGeom prst="cube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Login with a DWeb wallet</a:t>
            </a:r>
            <a:endParaRPr sz="1600"/>
          </a:p>
        </p:txBody>
      </p:sp>
      <p:sp>
        <p:nvSpPr>
          <p:cNvPr id="290" name="Google Shape;290;p27"/>
          <p:cNvSpPr/>
          <p:nvPr/>
        </p:nvSpPr>
        <p:spPr>
          <a:xfrm>
            <a:off x="527638" y="3224700"/>
            <a:ext cx="1704900" cy="798900"/>
          </a:xfrm>
          <a:prstGeom prst="cube">
            <a:avLst>
              <a:gd fmla="val 25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your regular browser, via a gateway</a:t>
            </a:r>
            <a:endParaRPr sz="1600"/>
          </a:p>
        </p:txBody>
      </p:sp>
      <p:sp>
        <p:nvSpPr>
          <p:cNvPr id="291" name="Google Shape;291;p27"/>
          <p:cNvSpPr/>
          <p:nvPr/>
        </p:nvSpPr>
        <p:spPr>
          <a:xfrm>
            <a:off x="2566763" y="1751938"/>
            <a:ext cx="1704900" cy="798900"/>
          </a:xfrm>
          <a:prstGeom prst="cube">
            <a:avLst>
              <a:gd fmla="val 25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 loads from IPFS</a:t>
            </a:r>
            <a:endParaRPr sz="1600"/>
          </a:p>
        </p:txBody>
      </p:sp>
      <p:cxnSp>
        <p:nvCxnSpPr>
          <p:cNvPr id="292" name="Google Shape;292;p27"/>
          <p:cNvCxnSpPr>
            <a:stCxn id="290" idx="5"/>
            <a:endCxn id="291" idx="2"/>
          </p:cNvCxnSpPr>
          <p:nvPr/>
        </p:nvCxnSpPr>
        <p:spPr>
          <a:xfrm flipH="1" rot="10800000">
            <a:off x="2232538" y="2251388"/>
            <a:ext cx="334200" cy="12729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3" name="Google Shape;293;p27"/>
          <p:cNvCxnSpPr>
            <a:stCxn id="287" idx="5"/>
            <a:endCxn id="291" idx="2"/>
          </p:cNvCxnSpPr>
          <p:nvPr/>
        </p:nvCxnSpPr>
        <p:spPr>
          <a:xfrm>
            <a:off x="2232538" y="1496088"/>
            <a:ext cx="334200" cy="7551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754" y="1177800"/>
            <a:ext cx="4011264" cy="23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/>
        </p:nvSpPr>
        <p:spPr>
          <a:xfrm>
            <a:off x="4520950" y="326875"/>
            <a:ext cx="40983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FOR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Fast, modern, censorship-proof websites and webapps on the open web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with most modern frameworks (Docker, Gatsby, React, Webflow, Hugo, Next, Jekyll, etc.)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IT WORKS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 your Github repository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build settings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your site to IPFS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Backed up to Filecoin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USAGE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 Actions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GraphQL API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64827" y="326875"/>
            <a:ext cx="4507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  <a:t>Fleek IPFS Hosting</a:t>
            </a:r>
            <a:b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fleek.co/hosting</a:t>
            </a:r>
            <a:endParaRPr sz="33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76200" y="76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STORING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75" y="1429000"/>
            <a:ext cx="3317499" cy="29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43208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457950" y="2262889"/>
            <a:ext cx="822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Storage Helpers for DApps</a:t>
            </a:r>
            <a:endParaRPr b="1" sz="24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/>
        </p:nvSpPr>
        <p:spPr>
          <a:xfrm>
            <a:off x="721100" y="1241800"/>
            <a:ext cx="287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highly recommend choosing a storage helper.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simplify deals and workflows, making it fast and easy to build.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8621225" y="-1181300"/>
            <a:ext cx="3776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Using hosted service</a:t>
            </a: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 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(will make deals for you)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Powergate</a:t>
            </a:r>
            <a:endParaRPr sz="19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Estuary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NFT.storage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Space SDK</a:t>
            </a:r>
            <a:endParaRPr sz="19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Space Daemon</a:t>
            </a:r>
            <a:endParaRPr sz="19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4890613" y="2780766"/>
            <a:ext cx="246900" cy="2391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0"/>
          <p:cNvSpPr/>
          <p:nvPr/>
        </p:nvSpPr>
        <p:spPr>
          <a:xfrm>
            <a:off x="5193282" y="2904888"/>
            <a:ext cx="246900" cy="2391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/>
          <p:nvPr/>
        </p:nvSpPr>
        <p:spPr>
          <a:xfrm>
            <a:off x="5495952" y="2780766"/>
            <a:ext cx="246900" cy="2391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5798622" y="2904888"/>
            <a:ext cx="246900" cy="2391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/>
          <p:nvPr/>
        </p:nvSpPr>
        <p:spPr>
          <a:xfrm>
            <a:off x="6045645" y="3092741"/>
            <a:ext cx="246900" cy="2391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6101292" y="2780766"/>
            <a:ext cx="246900" cy="2391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6623171" y="3092741"/>
            <a:ext cx="246900" cy="2391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4890613" y="3092741"/>
            <a:ext cx="246900" cy="2391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4587943" y="2904888"/>
            <a:ext cx="246900" cy="2391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6376138" y="2904888"/>
            <a:ext cx="246900" cy="2391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5468129" y="3092741"/>
            <a:ext cx="246900" cy="2391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4572000" y="2010725"/>
            <a:ext cx="2365500" cy="382200"/>
          </a:xfrm>
          <a:prstGeom prst="cube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327" name="Google Shape;327;p30"/>
          <p:cNvCxnSpPr>
            <a:endCxn id="323" idx="0"/>
          </p:cNvCxnSpPr>
          <p:nvPr/>
        </p:nvCxnSpPr>
        <p:spPr>
          <a:xfrm flipH="1">
            <a:off x="4741280" y="2406588"/>
            <a:ext cx="6000" cy="4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0"/>
          <p:cNvCxnSpPr>
            <a:endCxn id="315" idx="0"/>
          </p:cNvCxnSpPr>
          <p:nvPr/>
        </p:nvCxnSpPr>
        <p:spPr>
          <a:xfrm>
            <a:off x="4763150" y="2406666"/>
            <a:ext cx="280800" cy="3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0"/>
          <p:cNvCxnSpPr>
            <a:endCxn id="316" idx="0"/>
          </p:cNvCxnSpPr>
          <p:nvPr/>
        </p:nvCxnSpPr>
        <p:spPr>
          <a:xfrm flipH="1">
            <a:off x="5346620" y="2406588"/>
            <a:ext cx="13800" cy="4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0"/>
          <p:cNvCxnSpPr>
            <a:stCxn id="326" idx="3"/>
            <a:endCxn id="318" idx="0"/>
          </p:cNvCxnSpPr>
          <p:nvPr/>
        </p:nvCxnSpPr>
        <p:spPr>
          <a:xfrm>
            <a:off x="5706975" y="2392925"/>
            <a:ext cx="245100" cy="5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0"/>
          <p:cNvCxnSpPr>
            <a:endCxn id="320" idx="0"/>
          </p:cNvCxnSpPr>
          <p:nvPr/>
        </p:nvCxnSpPr>
        <p:spPr>
          <a:xfrm>
            <a:off x="6252529" y="2398566"/>
            <a:ext cx="2100" cy="3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0"/>
          <p:cNvCxnSpPr>
            <a:endCxn id="324" idx="0"/>
          </p:cNvCxnSpPr>
          <p:nvPr/>
        </p:nvCxnSpPr>
        <p:spPr>
          <a:xfrm flipH="1">
            <a:off x="6529475" y="2390688"/>
            <a:ext cx="2100" cy="5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0"/>
          <p:cNvCxnSpPr>
            <a:endCxn id="315" idx="0"/>
          </p:cNvCxnSpPr>
          <p:nvPr/>
        </p:nvCxnSpPr>
        <p:spPr>
          <a:xfrm flipH="1">
            <a:off x="5043950" y="2406666"/>
            <a:ext cx="324600" cy="3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0"/>
          <p:cNvCxnSpPr>
            <a:stCxn id="316" idx="0"/>
            <a:endCxn id="326" idx="3"/>
          </p:cNvCxnSpPr>
          <p:nvPr/>
        </p:nvCxnSpPr>
        <p:spPr>
          <a:xfrm flipH="1" rot="10800000">
            <a:off x="5346620" y="2392788"/>
            <a:ext cx="360300" cy="5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0"/>
          <p:cNvCxnSpPr>
            <a:stCxn id="317" idx="0"/>
          </p:cNvCxnSpPr>
          <p:nvPr/>
        </p:nvCxnSpPr>
        <p:spPr>
          <a:xfrm rot="10800000">
            <a:off x="5464190" y="2406666"/>
            <a:ext cx="185100" cy="3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0"/>
          <p:cNvCxnSpPr>
            <a:stCxn id="318" idx="0"/>
          </p:cNvCxnSpPr>
          <p:nvPr/>
        </p:nvCxnSpPr>
        <p:spPr>
          <a:xfrm rot="10800000">
            <a:off x="5951960" y="2406588"/>
            <a:ext cx="0" cy="4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0"/>
          <p:cNvCxnSpPr/>
          <p:nvPr/>
        </p:nvCxnSpPr>
        <p:spPr>
          <a:xfrm flipH="1" rot="10800000">
            <a:off x="5952003" y="2398488"/>
            <a:ext cx="3006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604" y="2179114"/>
            <a:ext cx="324477" cy="16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320" y="2157725"/>
            <a:ext cx="185207" cy="18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8773" y="2156552"/>
            <a:ext cx="245068" cy="18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095" y="2207709"/>
            <a:ext cx="324477" cy="922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0"/>
          <p:cNvCxnSpPr/>
          <p:nvPr/>
        </p:nvCxnSpPr>
        <p:spPr>
          <a:xfrm>
            <a:off x="6760979" y="2390889"/>
            <a:ext cx="2100" cy="7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0"/>
          <p:cNvCxnSpPr/>
          <p:nvPr/>
        </p:nvCxnSpPr>
        <p:spPr>
          <a:xfrm flipH="1" rot="10800000">
            <a:off x="6529529" y="2411388"/>
            <a:ext cx="234900" cy="4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 txBox="1"/>
          <p:nvPr/>
        </p:nvSpPr>
        <p:spPr>
          <a:xfrm>
            <a:off x="318425" y="329825"/>
            <a:ext cx="846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Storing &amp; Retrieving Data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745850" y="3473125"/>
            <a:ext cx="2878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 to both IPFS and Filecoin with a single call.</a:t>
            </a:r>
            <a:b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IPFS for fast, flexible retrieval (gateways, local nodes, browsers, oh my!). Filecoin for persistence and verifiability.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745975" y="2271625"/>
            <a:ext cx="28782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dealmaking.</a:t>
            </a:r>
            <a:b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Finding providers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negotiating prices, waiting for confirmations, verifying storage — storage helpers handle it all for you.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/>
        </p:nvSpPr>
        <p:spPr>
          <a:xfrm>
            <a:off x="4520947" y="326875"/>
            <a:ext cx="4385700" cy="4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FOR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Ideal for building desktop apps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ideal for web apps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IT WORKS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IPFS, Textile Buckets, &amp; Textile Powergate into one background service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Runs on users’ desktops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bundled with desktop apps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USAGE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gPRC API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 client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64827" y="326875"/>
            <a:ext cx="4507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  <a:t>Fleek Space Daemon</a:t>
            </a:r>
            <a:b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docs.fleek.co/space-daemon</a:t>
            </a:r>
            <a:endParaRPr sz="33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28" y="1907727"/>
            <a:ext cx="4103591" cy="288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175" y="1815188"/>
            <a:ext cx="3177226" cy="198195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 txBox="1"/>
          <p:nvPr/>
        </p:nvSpPr>
        <p:spPr>
          <a:xfrm>
            <a:off x="76200" y="76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STORING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98325" y="459675"/>
            <a:ext cx="59556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today’s session is: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IPFS &amp; Filecoin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 concepts of Filecoin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Web3 possibilities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it isn’t: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dives into cryptography or economics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tutorials (but…)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/>
        </p:nvSpPr>
        <p:spPr>
          <a:xfrm>
            <a:off x="4520947" y="326875"/>
            <a:ext cx="4385700" cy="30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FOR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Filecoin &amp; IPFS storage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Seamless dealmaking and verification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IT WORKS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is immediately uploaded to a hosted Estuary (IPFS+Filecoin) node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Automatically stores with 6 providers around the world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USAGE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API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CURL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interface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64827" y="326875"/>
            <a:ext cx="4507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  <a:t>Estuary</a:t>
            </a:r>
            <a:b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docs.estuary.tech</a:t>
            </a:r>
            <a:endParaRPr sz="1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76200" y="76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STORING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725" y="3342675"/>
            <a:ext cx="2174925" cy="1500752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364" name="Google Shape;3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21" y="3415450"/>
            <a:ext cx="1830631" cy="135520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365" name="Google Shape;36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56475"/>
            <a:ext cx="4216146" cy="28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/>
        </p:nvSpPr>
        <p:spPr>
          <a:xfrm>
            <a:off x="4520947" y="326875"/>
            <a:ext cx="4385700" cy="4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FOR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 developers who want free decentralized storage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IT WORKS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Upload your data, get back an IPFS hash of the content (a CID) that can be used in on-chain NFT data as a pointer.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+ Retrieval is free!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properly formatted metadata back!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Fetch it back via IPFS (pinned redundantly &gt;3x)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Backed up to Filecoin (stored redundantly &gt;5x)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USAGE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 client library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API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Configured as remote pinning service in IPFS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64827" y="326875"/>
            <a:ext cx="4507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  <a:t>NFT.Storage</a:t>
            </a:r>
            <a:b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nft.storage</a:t>
            </a:r>
            <a:endParaRPr sz="33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Google Shape;372;p33"/>
          <p:cNvSpPr txBox="1"/>
          <p:nvPr/>
        </p:nvSpPr>
        <p:spPr>
          <a:xfrm>
            <a:off x="76200" y="76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STORING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3" name="Google Shape;3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0" y="1345675"/>
            <a:ext cx="2776699" cy="190690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4" name="Google Shape;3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200" y="2431225"/>
            <a:ext cx="1838742" cy="246974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50" y="1387600"/>
            <a:ext cx="3043925" cy="18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4520947" y="326875"/>
            <a:ext cx="4385700" cy="4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DESIGNED FOR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Developers who want powerful ways to connect &amp; extend Libp2p, IPFS, and Filecoin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Bridges to NEAR and (coming soon) Eth, Polygon, &amp; others.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IT WORKS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container wrapped around an IPFS node + Filecoin node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Stage, store, and retrieve data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configs for miner selection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USAGE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 &amp; Go Clients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gRPC API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34"/>
          <p:cNvSpPr txBox="1"/>
          <p:nvPr/>
        </p:nvSpPr>
        <p:spPr>
          <a:xfrm>
            <a:off x="64827" y="326875"/>
            <a:ext cx="4507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  <a:t>Powergate</a:t>
            </a:r>
            <a:b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docs.textile.io/powergate</a:t>
            </a:r>
            <a:endParaRPr sz="1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76200" y="76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STORING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3" name="Google Shape;38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375" y="2695175"/>
            <a:ext cx="4156452" cy="22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/>
        </p:nvSpPr>
        <p:spPr>
          <a:xfrm>
            <a:off x="318425" y="329825"/>
            <a:ext cx="8461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Web3-Enabled</a:t>
            </a: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Architectures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...with decentralized possibilities at every layer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9" name="Google Shape;389;p35"/>
          <p:cNvCxnSpPr/>
          <p:nvPr/>
        </p:nvCxnSpPr>
        <p:spPr>
          <a:xfrm>
            <a:off x="3028556" y="4288875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5"/>
          <p:cNvSpPr txBox="1"/>
          <p:nvPr/>
        </p:nvSpPr>
        <p:spPr>
          <a:xfrm>
            <a:off x="1280000" y="4102225"/>
            <a:ext cx="17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Filecoin &amp; IPFS Nodes</a:t>
            </a:r>
            <a:endParaRPr b="1" sz="10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35"/>
          <p:cNvSpPr/>
          <p:nvPr/>
        </p:nvSpPr>
        <p:spPr>
          <a:xfrm>
            <a:off x="4165475" y="398977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5"/>
          <p:cNvSpPr/>
          <p:nvPr/>
        </p:nvSpPr>
        <p:spPr>
          <a:xfrm>
            <a:off x="4537100" y="414217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4908725" y="398977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5280350" y="414217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5583650" y="437282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5651975" y="398977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6292750" y="437282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4165475" y="437282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3793850" y="414217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5989438" y="414217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4874563" y="437282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774275" y="2492883"/>
            <a:ext cx="2904600" cy="469200"/>
          </a:xfrm>
          <a:prstGeom prst="cube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35"/>
          <p:cNvCxnSpPr/>
          <p:nvPr/>
        </p:nvCxnSpPr>
        <p:spPr>
          <a:xfrm>
            <a:off x="3028556" y="3328850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5"/>
          <p:cNvSpPr txBox="1"/>
          <p:nvPr/>
        </p:nvSpPr>
        <p:spPr>
          <a:xfrm>
            <a:off x="1280000" y="3144200"/>
            <a:ext cx="1748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Helpers</a:t>
            </a:r>
            <a:b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storing &amp; retrieving data (SDKs, hosted APIs, and more)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3774275" y="3044300"/>
            <a:ext cx="2904600" cy="469200"/>
          </a:xfrm>
          <a:prstGeom prst="cube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06" name="Google Shape;406;p35"/>
          <p:cNvCxnSpPr/>
          <p:nvPr/>
        </p:nvCxnSpPr>
        <p:spPr>
          <a:xfrm>
            <a:off x="3028556" y="2727475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5"/>
          <p:cNvCxnSpPr/>
          <p:nvPr/>
        </p:nvCxnSpPr>
        <p:spPr>
          <a:xfrm>
            <a:off x="3028556" y="2174500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5"/>
          <p:cNvSpPr txBox="1"/>
          <p:nvPr/>
        </p:nvSpPr>
        <p:spPr>
          <a:xfrm>
            <a:off x="1280000" y="1989850"/>
            <a:ext cx="17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1280000" y="2557250"/>
            <a:ext cx="174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 application logic or smart contracts</a:t>
            </a: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0" name="Google Shape;410;p35"/>
          <p:cNvCxnSpPr>
            <a:endCxn id="399" idx="0"/>
          </p:cNvCxnSpPr>
          <p:nvPr/>
        </p:nvCxnSpPr>
        <p:spPr>
          <a:xfrm flipH="1">
            <a:off x="3982175" y="3530475"/>
            <a:ext cx="7200" cy="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5"/>
          <p:cNvCxnSpPr>
            <a:endCxn id="391" idx="0"/>
          </p:cNvCxnSpPr>
          <p:nvPr/>
        </p:nvCxnSpPr>
        <p:spPr>
          <a:xfrm>
            <a:off x="4009100" y="3530475"/>
            <a:ext cx="34470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5"/>
          <p:cNvCxnSpPr>
            <a:endCxn id="392" idx="0"/>
          </p:cNvCxnSpPr>
          <p:nvPr/>
        </p:nvCxnSpPr>
        <p:spPr>
          <a:xfrm flipH="1">
            <a:off x="4725425" y="3530475"/>
            <a:ext cx="17100" cy="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5"/>
          <p:cNvCxnSpPr>
            <a:stCxn id="405" idx="3"/>
            <a:endCxn id="394" idx="0"/>
          </p:cNvCxnSpPr>
          <p:nvPr/>
        </p:nvCxnSpPr>
        <p:spPr>
          <a:xfrm>
            <a:off x="5167925" y="3513500"/>
            <a:ext cx="30090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5"/>
          <p:cNvCxnSpPr>
            <a:endCxn id="396" idx="0"/>
          </p:cNvCxnSpPr>
          <p:nvPr/>
        </p:nvCxnSpPr>
        <p:spPr>
          <a:xfrm>
            <a:off x="5837900" y="3520575"/>
            <a:ext cx="24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35"/>
          <p:cNvCxnSpPr>
            <a:endCxn id="400" idx="0"/>
          </p:cNvCxnSpPr>
          <p:nvPr/>
        </p:nvCxnSpPr>
        <p:spPr>
          <a:xfrm flipH="1">
            <a:off x="6177763" y="3510975"/>
            <a:ext cx="240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35"/>
          <p:cNvCxnSpPr>
            <a:endCxn id="391" idx="0"/>
          </p:cNvCxnSpPr>
          <p:nvPr/>
        </p:nvCxnSpPr>
        <p:spPr>
          <a:xfrm flipH="1">
            <a:off x="4353800" y="3530475"/>
            <a:ext cx="39840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5"/>
          <p:cNvCxnSpPr>
            <a:stCxn id="392" idx="0"/>
            <a:endCxn id="405" idx="3"/>
          </p:cNvCxnSpPr>
          <p:nvPr/>
        </p:nvCxnSpPr>
        <p:spPr>
          <a:xfrm flipH="1" rot="10800000">
            <a:off x="4725425" y="3513375"/>
            <a:ext cx="44250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5"/>
          <p:cNvCxnSpPr>
            <a:stCxn id="393" idx="0"/>
          </p:cNvCxnSpPr>
          <p:nvPr/>
        </p:nvCxnSpPr>
        <p:spPr>
          <a:xfrm rot="10800000">
            <a:off x="4869650" y="3530475"/>
            <a:ext cx="22740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5"/>
          <p:cNvCxnSpPr>
            <a:stCxn id="394" idx="0"/>
          </p:cNvCxnSpPr>
          <p:nvPr/>
        </p:nvCxnSpPr>
        <p:spPr>
          <a:xfrm rot="10800000">
            <a:off x="5468675" y="3530475"/>
            <a:ext cx="0" cy="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5"/>
          <p:cNvCxnSpPr/>
          <p:nvPr/>
        </p:nvCxnSpPr>
        <p:spPr>
          <a:xfrm flipH="1" rot="10800000">
            <a:off x="5468675" y="3520575"/>
            <a:ext cx="3690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21" name="Google Shape;421;p35"/>
          <p:cNvSpPr/>
          <p:nvPr/>
        </p:nvSpPr>
        <p:spPr>
          <a:xfrm>
            <a:off x="3774275" y="1939900"/>
            <a:ext cx="2904600" cy="469200"/>
          </a:xfrm>
          <a:prstGeom prst="cube">
            <a:avLst>
              <a:gd fmla="val 25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2" name="Google Shape;422;p35"/>
          <p:cNvSpPr txBox="1"/>
          <p:nvPr/>
        </p:nvSpPr>
        <p:spPr>
          <a:xfrm>
            <a:off x="3869825" y="2002325"/>
            <a:ext cx="149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Web2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apps · Data solutions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5363600" y="2002325"/>
            <a:ext cx="116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Web3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NFTs · Dapps · more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969" y="3251052"/>
            <a:ext cx="398400" cy="20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025" y="3224790"/>
            <a:ext cx="227400" cy="22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092" y="3223350"/>
            <a:ext cx="300900" cy="230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7667" y="3286161"/>
            <a:ext cx="398400" cy="113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35"/>
          <p:cNvCxnSpPr/>
          <p:nvPr/>
        </p:nvCxnSpPr>
        <p:spPr>
          <a:xfrm>
            <a:off x="6461954" y="3511075"/>
            <a:ext cx="2700" cy="9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5"/>
          <p:cNvCxnSpPr/>
          <p:nvPr/>
        </p:nvCxnSpPr>
        <p:spPr>
          <a:xfrm flipH="1" rot="10800000">
            <a:off x="6177775" y="3536175"/>
            <a:ext cx="288300" cy="6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430" name="Google Shape;43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624" y="2672436"/>
            <a:ext cx="227401" cy="2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8724" y="2705600"/>
            <a:ext cx="164041" cy="1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2384" y="2705337"/>
            <a:ext cx="164025" cy="1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3914" y="2706815"/>
            <a:ext cx="164024" cy="1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53932" y="2673650"/>
            <a:ext cx="227400" cy="22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35"/>
          <p:cNvCxnSpPr>
            <a:stCxn id="421" idx="5"/>
            <a:endCxn id="397" idx="5"/>
          </p:cNvCxnSpPr>
          <p:nvPr/>
        </p:nvCxnSpPr>
        <p:spPr>
          <a:xfrm flipH="1">
            <a:off x="6596075" y="2115850"/>
            <a:ext cx="82800" cy="2367000"/>
          </a:xfrm>
          <a:prstGeom prst="curvedConnector3">
            <a:avLst>
              <a:gd fmla="val -287591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6" name="Google Shape;436;p35"/>
          <p:cNvSpPr txBox="1"/>
          <p:nvPr/>
        </p:nvSpPr>
        <p:spPr>
          <a:xfrm>
            <a:off x="7345075" y="2002325"/>
            <a:ext cx="136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37" name="Google Shape;437;p35"/>
          <p:cNvCxnSpPr>
            <a:stCxn id="400" idx="5"/>
            <a:endCxn id="421" idx="5"/>
          </p:cNvCxnSpPr>
          <p:nvPr/>
        </p:nvCxnSpPr>
        <p:spPr>
          <a:xfrm flipH="1" rot="10800000">
            <a:off x="6292738" y="2115900"/>
            <a:ext cx="386100" cy="2136300"/>
          </a:xfrm>
          <a:prstGeom prst="curvedConnector3">
            <a:avLst>
              <a:gd fmla="val 154549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/>
        </p:nvSpPr>
        <p:spPr>
          <a:xfrm>
            <a:off x="318425" y="329825"/>
            <a:ext cx="8613300" cy="3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Keep Learning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20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Getting Started with IPFS &amp; Filecoin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launchpad for building decentralized apps on IPFS &amp; Filecoin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20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Proto.school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interactive concepts tutorials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2000" u="sng">
                <a:solidFill>
                  <a:schemeClr val="accent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NFT.school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- NFT-specific tutorials &amp; demos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2000" u="sng">
                <a:solidFill>
                  <a:schemeClr val="accent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Hackathons.filecoin.io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- dozens of virtual events for learning, mentorship, building, and competition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"/>
          <p:cNvSpPr txBox="1"/>
          <p:nvPr/>
        </p:nvSpPr>
        <p:spPr>
          <a:xfrm>
            <a:off x="318425" y="329825"/>
            <a:ext cx="47784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Reach out if you need anything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Ask in the 🛠️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#fil-builders 🛠️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channel in </a:t>
            </a:r>
            <a:r>
              <a:rPr lang="en" sz="20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Filecoin Slack</a:t>
            </a:r>
            <a:br>
              <a:rPr lang="en"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(filecoin.io/slack)</a:t>
            </a:r>
            <a:endParaRPr sz="20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500"/>
              </a:spcAft>
              <a:buSzPts val="2000"/>
              <a:buFont typeface="Helvetica Neue"/>
              <a:buChar char="●"/>
            </a:pPr>
            <a:r>
              <a:rPr lang="en" sz="20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Microgrants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$5,000 to support your independent projects using IPFS or Filecoin! (grants@filecoin.org)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8" name="Google Shape;4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300" y="602775"/>
            <a:ext cx="3020050" cy="3633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18425" y="329825"/>
            <a:ext cx="8461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Web3-Enabled</a:t>
            </a: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Architectures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...with decentralized possibilities at every layer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8" name="Google Shape;68;p15"/>
          <p:cNvCxnSpPr/>
          <p:nvPr/>
        </p:nvCxnSpPr>
        <p:spPr>
          <a:xfrm>
            <a:off x="3028556" y="4288875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5"/>
          <p:cNvSpPr txBox="1"/>
          <p:nvPr/>
        </p:nvSpPr>
        <p:spPr>
          <a:xfrm>
            <a:off x="1280000" y="4102225"/>
            <a:ext cx="17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Filecoin &amp; IPFS Storage</a:t>
            </a:r>
            <a:endParaRPr b="1" sz="10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4165475" y="398977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537100" y="414217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908725" y="398977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280350" y="414217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5583650" y="437282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5651975" y="398977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6292750" y="437282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165475" y="437282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3793850" y="414217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989438" y="4142175"/>
            <a:ext cx="303300" cy="293400"/>
          </a:xfrm>
          <a:prstGeom prst="cube">
            <a:avLst>
              <a:gd fmla="val 25000" name="adj"/>
            </a:avLst>
          </a:prstGeom>
          <a:solidFill>
            <a:srgbClr val="2CCAD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874563" y="4372825"/>
            <a:ext cx="303300" cy="293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774275" y="2492883"/>
            <a:ext cx="2904600" cy="469200"/>
          </a:xfrm>
          <a:prstGeom prst="cube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3028556" y="3328850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5"/>
          <p:cNvSpPr txBox="1"/>
          <p:nvPr/>
        </p:nvSpPr>
        <p:spPr>
          <a:xfrm>
            <a:off x="1280000" y="3144200"/>
            <a:ext cx="1748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Helpers</a:t>
            </a:r>
            <a:b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Simplify storing &amp; retrieving data (SDKs, hosted APIs, and more)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774275" y="3044300"/>
            <a:ext cx="2904600" cy="469200"/>
          </a:xfrm>
          <a:prstGeom prst="cube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85" name="Google Shape;85;p15"/>
          <p:cNvCxnSpPr/>
          <p:nvPr/>
        </p:nvCxnSpPr>
        <p:spPr>
          <a:xfrm>
            <a:off x="3028556" y="2727475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/>
          <p:nvPr/>
        </p:nvCxnSpPr>
        <p:spPr>
          <a:xfrm>
            <a:off x="3028556" y="2174500"/>
            <a:ext cx="6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1280000" y="1989850"/>
            <a:ext cx="17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280000" y="2557250"/>
            <a:ext cx="174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 application logic or smart contracts</a:t>
            </a: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9" name="Google Shape;89;p15"/>
          <p:cNvCxnSpPr>
            <a:endCxn id="78" idx="0"/>
          </p:cNvCxnSpPr>
          <p:nvPr/>
        </p:nvCxnSpPr>
        <p:spPr>
          <a:xfrm flipH="1">
            <a:off x="3982175" y="3530475"/>
            <a:ext cx="7200" cy="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>
            <a:endCxn id="70" idx="0"/>
          </p:cNvCxnSpPr>
          <p:nvPr/>
        </p:nvCxnSpPr>
        <p:spPr>
          <a:xfrm>
            <a:off x="4009100" y="3530475"/>
            <a:ext cx="34470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>
            <a:endCxn id="71" idx="0"/>
          </p:cNvCxnSpPr>
          <p:nvPr/>
        </p:nvCxnSpPr>
        <p:spPr>
          <a:xfrm flipH="1">
            <a:off x="4725425" y="3530475"/>
            <a:ext cx="17100" cy="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2" name="Google Shape;92;p15"/>
          <p:cNvCxnSpPr>
            <a:stCxn id="84" idx="3"/>
            <a:endCxn id="73" idx="0"/>
          </p:cNvCxnSpPr>
          <p:nvPr/>
        </p:nvCxnSpPr>
        <p:spPr>
          <a:xfrm>
            <a:off x="5167925" y="3513500"/>
            <a:ext cx="30090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3" name="Google Shape;93;p15"/>
          <p:cNvCxnSpPr>
            <a:endCxn id="75" idx="0"/>
          </p:cNvCxnSpPr>
          <p:nvPr/>
        </p:nvCxnSpPr>
        <p:spPr>
          <a:xfrm>
            <a:off x="5837900" y="3520575"/>
            <a:ext cx="24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4" name="Google Shape;94;p15"/>
          <p:cNvCxnSpPr>
            <a:endCxn id="79" idx="0"/>
          </p:cNvCxnSpPr>
          <p:nvPr/>
        </p:nvCxnSpPr>
        <p:spPr>
          <a:xfrm flipH="1">
            <a:off x="6177763" y="3510975"/>
            <a:ext cx="240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5" name="Google Shape;95;p15"/>
          <p:cNvCxnSpPr>
            <a:endCxn id="70" idx="0"/>
          </p:cNvCxnSpPr>
          <p:nvPr/>
        </p:nvCxnSpPr>
        <p:spPr>
          <a:xfrm flipH="1">
            <a:off x="4353800" y="3530475"/>
            <a:ext cx="39840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6" name="Google Shape;96;p15"/>
          <p:cNvCxnSpPr>
            <a:stCxn id="71" idx="0"/>
            <a:endCxn id="84" idx="3"/>
          </p:cNvCxnSpPr>
          <p:nvPr/>
        </p:nvCxnSpPr>
        <p:spPr>
          <a:xfrm flipH="1" rot="10800000">
            <a:off x="4725425" y="3513375"/>
            <a:ext cx="44250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7" name="Google Shape;97;p15"/>
          <p:cNvCxnSpPr>
            <a:stCxn id="72" idx="0"/>
          </p:cNvCxnSpPr>
          <p:nvPr/>
        </p:nvCxnSpPr>
        <p:spPr>
          <a:xfrm rot="10800000">
            <a:off x="4869650" y="3530475"/>
            <a:ext cx="227400" cy="4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>
            <a:stCxn id="73" idx="0"/>
          </p:cNvCxnSpPr>
          <p:nvPr/>
        </p:nvCxnSpPr>
        <p:spPr>
          <a:xfrm rot="10800000">
            <a:off x="5468675" y="3530475"/>
            <a:ext cx="0" cy="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" name="Google Shape;99;p15"/>
          <p:cNvCxnSpPr/>
          <p:nvPr/>
        </p:nvCxnSpPr>
        <p:spPr>
          <a:xfrm flipH="1" rot="10800000">
            <a:off x="5468675" y="3520575"/>
            <a:ext cx="3690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0" name="Google Shape;100;p15"/>
          <p:cNvSpPr/>
          <p:nvPr/>
        </p:nvSpPr>
        <p:spPr>
          <a:xfrm>
            <a:off x="3774275" y="1939900"/>
            <a:ext cx="2904600" cy="469200"/>
          </a:xfrm>
          <a:prstGeom prst="cube">
            <a:avLst>
              <a:gd fmla="val 25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3869825" y="2002325"/>
            <a:ext cx="149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Web2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apps · Data solutions</a:t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363600" y="2002325"/>
            <a:ext cx="116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Web3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NFTs · Dapps · more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969" y="3251052"/>
            <a:ext cx="398400" cy="20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025" y="3224790"/>
            <a:ext cx="227400" cy="22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092" y="3223350"/>
            <a:ext cx="300900" cy="230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7667" y="3286161"/>
            <a:ext cx="398400" cy="113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5"/>
          <p:cNvCxnSpPr/>
          <p:nvPr/>
        </p:nvCxnSpPr>
        <p:spPr>
          <a:xfrm>
            <a:off x="6461954" y="3511075"/>
            <a:ext cx="2700" cy="9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5"/>
          <p:cNvCxnSpPr/>
          <p:nvPr/>
        </p:nvCxnSpPr>
        <p:spPr>
          <a:xfrm flipH="1" rot="10800000">
            <a:off x="6177775" y="3536175"/>
            <a:ext cx="288300" cy="6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09" name="Google Shape;10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624" y="2672436"/>
            <a:ext cx="227401" cy="2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8724" y="2705600"/>
            <a:ext cx="164041" cy="1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2384" y="2705337"/>
            <a:ext cx="164025" cy="1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3914" y="2706815"/>
            <a:ext cx="164024" cy="1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53932" y="2673650"/>
            <a:ext cx="227400" cy="22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5"/>
          <p:cNvCxnSpPr>
            <a:stCxn id="100" idx="5"/>
            <a:endCxn id="76" idx="5"/>
          </p:cNvCxnSpPr>
          <p:nvPr/>
        </p:nvCxnSpPr>
        <p:spPr>
          <a:xfrm flipH="1">
            <a:off x="6596075" y="2115850"/>
            <a:ext cx="82800" cy="2367000"/>
          </a:xfrm>
          <a:prstGeom prst="curvedConnector3">
            <a:avLst>
              <a:gd fmla="val -287591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 txBox="1"/>
          <p:nvPr/>
        </p:nvSpPr>
        <p:spPr>
          <a:xfrm>
            <a:off x="7345075" y="2002325"/>
            <a:ext cx="136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6" name="Google Shape;116;p15"/>
          <p:cNvCxnSpPr>
            <a:stCxn id="79" idx="5"/>
            <a:endCxn id="100" idx="5"/>
          </p:cNvCxnSpPr>
          <p:nvPr/>
        </p:nvCxnSpPr>
        <p:spPr>
          <a:xfrm flipH="1" rot="10800000">
            <a:off x="6292738" y="2115900"/>
            <a:ext cx="386100" cy="2136300"/>
          </a:xfrm>
          <a:prstGeom prst="curvedConnector3">
            <a:avLst>
              <a:gd fmla="val 154549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6625"/>
            <a:ext cx="8839204" cy="451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303950" y="2288100"/>
            <a:ext cx="3951300" cy="40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345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7227400" y="4738200"/>
            <a:ext cx="1224000" cy="2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987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7227400" y="4738200"/>
            <a:ext cx="1224000" cy="25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6811175" y="1358750"/>
            <a:ext cx="1445850" cy="205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318425" y="177425"/>
            <a:ext cx="8536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500">
                <a:latin typeface="Helvetica Neue"/>
                <a:ea typeface="Helvetica Neue"/>
                <a:cs typeface="Helvetica Neue"/>
                <a:sym typeface="Helvetica Neue"/>
              </a:rPr>
              <a:t>Using </a:t>
            </a:r>
            <a:r>
              <a:rPr b="1" lang="en" sz="3500">
                <a:latin typeface="Helvetica Neue"/>
                <a:ea typeface="Helvetica Neue"/>
                <a:cs typeface="Helvetica Neue"/>
                <a:sym typeface="Helvetica Neue"/>
              </a:rPr>
              <a:t>IPFS in the wild</a:t>
            </a:r>
            <a:br>
              <a:rPr b="1" lang="en" sz="3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Who runs p2p nodes, and why?</a:t>
            </a:r>
            <a:endParaRPr b="1" i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83349" y="3763325"/>
            <a:ext cx="161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You can run your own node.</a:t>
            </a:r>
            <a:endParaRPr i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3625" y="3078287"/>
            <a:ext cx="527576" cy="52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8213" y="2580787"/>
            <a:ext cx="603738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6746913" y="3763325"/>
            <a:ext cx="194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You can pay a pinning service to pin your content on their nodes.</a:t>
            </a:r>
            <a:b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(Pinata, Temporal, Infura, and more)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2337200" y="3763325"/>
            <a:ext cx="178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You can hope your content becomes popular enough that other nodes will probably pin it.</a:t>
            </a:r>
            <a:endParaRPr i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0448" y="3196388"/>
            <a:ext cx="527575" cy="4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09181" y="1358750"/>
            <a:ext cx="1445850" cy="205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569387" y="1358750"/>
            <a:ext cx="1445850" cy="205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9875" y="2726758"/>
            <a:ext cx="755350" cy="87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548" y="2726758"/>
            <a:ext cx="755350" cy="87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2400" y="2188337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550" y="2693512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925" y="2907212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8710" y="1694292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7435" y="2859517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3460" y="2280780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3160" y="1850330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5585" y="2907205"/>
            <a:ext cx="184253" cy="213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4572000" y="3763325"/>
            <a:ext cx="1789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You can run 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your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 own network of nodes.</a:t>
            </a:r>
            <a:b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 (and an infrastructure team to manage it)</a:t>
            </a:r>
            <a:endParaRPr i="1"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4628062" y="1358750"/>
            <a:ext cx="1445850" cy="205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8550" y="2726758"/>
            <a:ext cx="755350" cy="87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8425" y="1850337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0350" y="2280787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2600" y="2907212"/>
            <a:ext cx="184253" cy="21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7556" y="1946189"/>
            <a:ext cx="184253" cy="21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1433250" y="-763"/>
            <a:ext cx="9144000" cy="514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347075" y="1343100"/>
            <a:ext cx="3914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about alternatives that are decentralized </a:t>
            </a:r>
            <a:r>
              <a:rPr b="1" i="1" lang="en"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b="1" lang="en"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reliable</a:t>
            </a:r>
            <a:r>
              <a:rPr b="1" lang="en"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5055325" y="0"/>
            <a:ext cx="9840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213825" y="1764650"/>
            <a:ext cx="20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Compatible with IPFS &amp; Web3</a:t>
            </a:r>
            <a:endParaRPr b="1"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21"/>
          <p:cNvCxnSpPr/>
          <p:nvPr/>
        </p:nvCxnSpPr>
        <p:spPr>
          <a:xfrm>
            <a:off x="297225" y="2720450"/>
            <a:ext cx="1729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1"/>
          <p:cNvSpPr txBox="1"/>
          <p:nvPr/>
        </p:nvSpPr>
        <p:spPr>
          <a:xfrm>
            <a:off x="213825" y="2771600"/>
            <a:ext cx="17295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IPFS as a building block to s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hare all the benefits of content addressing and CIDs. Integrate with Web3 networks like NEAR, Chainlink, Hedera, &amp; more.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529575" y="1764650"/>
            <a:ext cx="2022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Verifiable, via cryptographic proofs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1" name="Google Shape;181;p21"/>
          <p:cNvCxnSpPr/>
          <p:nvPr/>
        </p:nvCxnSpPr>
        <p:spPr>
          <a:xfrm>
            <a:off x="2612975" y="2720450"/>
            <a:ext cx="1729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1"/>
          <p:cNvSpPr txBox="1"/>
          <p:nvPr/>
        </p:nvSpPr>
        <p:spPr>
          <a:xfrm>
            <a:off x="2529575" y="2771600"/>
            <a:ext cx="172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can you prove that you’re really storing my data and keeping your promises? How can I enforce this in a decentralized network?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928725" y="1764650"/>
            <a:ext cx="2022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massive, decentralized network 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4" name="Google Shape;184;p21"/>
          <p:cNvCxnSpPr/>
          <p:nvPr/>
        </p:nvCxnSpPr>
        <p:spPr>
          <a:xfrm>
            <a:off x="5012125" y="2720450"/>
            <a:ext cx="1729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1"/>
          <p:cNvSpPr txBox="1"/>
          <p:nvPr/>
        </p:nvSpPr>
        <p:spPr>
          <a:xfrm>
            <a:off x="4928725" y="2771600"/>
            <a:ext cx="17295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exabytes across the globe from hundreds of storage providers. Governed by consensus, instead of any single corporation.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129700" y="368775"/>
            <a:ext cx="853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Filecoin is storage designed for Web3 from the ground up</a:t>
            </a:r>
            <a:endParaRPr b="1" i="1" sz="3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